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407" r:id="rId2"/>
    <p:sldId id="408" r:id="rId3"/>
    <p:sldId id="259" r:id="rId4"/>
    <p:sldId id="269" r:id="rId5"/>
    <p:sldId id="397" r:id="rId6"/>
    <p:sldId id="297" r:id="rId7"/>
    <p:sldId id="303" r:id="rId8"/>
    <p:sldId id="334" r:id="rId9"/>
    <p:sldId id="264" r:id="rId10"/>
    <p:sldId id="324" r:id="rId11"/>
    <p:sldId id="313" r:id="rId12"/>
    <p:sldId id="327" r:id="rId13"/>
    <p:sldId id="329" r:id="rId14"/>
    <p:sldId id="331" r:id="rId15"/>
    <p:sldId id="330" r:id="rId16"/>
    <p:sldId id="332" r:id="rId17"/>
    <p:sldId id="333" r:id="rId18"/>
    <p:sldId id="326" r:id="rId19"/>
    <p:sldId id="345" r:id="rId20"/>
    <p:sldId id="346" r:id="rId21"/>
    <p:sldId id="328" r:id="rId22"/>
    <p:sldId id="342" r:id="rId23"/>
    <p:sldId id="343" r:id="rId24"/>
    <p:sldId id="344" r:id="rId25"/>
    <p:sldId id="340" r:id="rId26"/>
    <p:sldId id="298" r:id="rId27"/>
    <p:sldId id="396" r:id="rId28"/>
    <p:sldId id="299" r:id="rId29"/>
    <p:sldId id="395" r:id="rId30"/>
    <p:sldId id="368" r:id="rId31"/>
    <p:sldId id="371" r:id="rId32"/>
    <p:sldId id="352" r:id="rId33"/>
    <p:sldId id="387" r:id="rId34"/>
    <p:sldId id="389" r:id="rId35"/>
    <p:sldId id="390" r:id="rId36"/>
    <p:sldId id="367" r:id="rId37"/>
    <p:sldId id="391" r:id="rId38"/>
    <p:sldId id="392" r:id="rId39"/>
    <p:sldId id="393" r:id="rId40"/>
    <p:sldId id="351" r:id="rId41"/>
    <p:sldId id="362" r:id="rId42"/>
    <p:sldId id="363" r:id="rId43"/>
    <p:sldId id="353" r:id="rId44"/>
    <p:sldId id="383" r:id="rId45"/>
    <p:sldId id="384" r:id="rId46"/>
    <p:sldId id="382" r:id="rId47"/>
    <p:sldId id="385" r:id="rId48"/>
    <p:sldId id="373" r:id="rId49"/>
    <p:sldId id="304" r:id="rId50"/>
    <p:sldId id="336" r:id="rId51"/>
    <p:sldId id="335" r:id="rId52"/>
    <p:sldId id="339" r:id="rId53"/>
    <p:sldId id="296" r:id="rId54"/>
    <p:sldId id="295" r:id="rId55"/>
    <p:sldId id="369" r:id="rId56"/>
    <p:sldId id="354" r:id="rId57"/>
    <p:sldId id="356" r:id="rId58"/>
    <p:sldId id="357" r:id="rId59"/>
    <p:sldId id="358" r:id="rId60"/>
    <p:sldId id="359" r:id="rId61"/>
    <p:sldId id="370" r:id="rId62"/>
    <p:sldId id="394" r:id="rId63"/>
    <p:sldId id="302" r:id="rId64"/>
    <p:sldId id="347" r:id="rId65"/>
    <p:sldId id="349" r:id="rId66"/>
    <p:sldId id="348" r:id="rId67"/>
    <p:sldId id="404" r:id="rId68"/>
    <p:sldId id="405" r:id="rId69"/>
    <p:sldId id="406" r:id="rId70"/>
    <p:sldId id="355" r:id="rId71"/>
    <p:sldId id="350" r:id="rId72"/>
    <p:sldId id="360" r:id="rId73"/>
    <p:sldId id="361" r:id="rId74"/>
    <p:sldId id="375" r:id="rId75"/>
    <p:sldId id="401" r:id="rId76"/>
    <p:sldId id="376" r:id="rId77"/>
    <p:sldId id="398" r:id="rId78"/>
    <p:sldId id="403" r:id="rId79"/>
    <p:sldId id="399" r:id="rId80"/>
    <p:sldId id="400" r:id="rId81"/>
    <p:sldId id="402" r:id="rId82"/>
    <p:sldId id="306" r:id="rId83"/>
    <p:sldId id="307" r:id="rId84"/>
    <p:sldId id="309" r:id="rId85"/>
    <p:sldId id="310" r:id="rId86"/>
    <p:sldId id="258" r:id="rId8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71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E5A68-94C8-4F7C-A61A-E5F648DDF16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B1034-C0B8-4CCC-A131-F6098069F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592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B1034-C0B8-4CCC-A131-F6098069F6C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733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2ED0E-37EB-4467-8399-F0F6AC9C522D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9D23-107C-46BD-8572-E59F47C26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77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2ED0E-37EB-4467-8399-F0F6AC9C522D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9D23-107C-46BD-8572-E59F47C26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183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2ED0E-37EB-4467-8399-F0F6AC9C522D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9D23-107C-46BD-8572-E59F47C26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27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2ED0E-37EB-4467-8399-F0F6AC9C522D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9D23-107C-46BD-8572-E59F47C26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57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2ED0E-37EB-4467-8399-F0F6AC9C522D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9D23-107C-46BD-8572-E59F47C26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28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2ED0E-37EB-4467-8399-F0F6AC9C522D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9D23-107C-46BD-8572-E59F47C26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081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2ED0E-37EB-4467-8399-F0F6AC9C522D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9D23-107C-46BD-8572-E59F47C26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01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2ED0E-37EB-4467-8399-F0F6AC9C522D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9D23-107C-46BD-8572-E59F47C26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377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2ED0E-37EB-4467-8399-F0F6AC9C522D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9D23-107C-46BD-8572-E59F47C26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80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2ED0E-37EB-4467-8399-F0F6AC9C522D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9D23-107C-46BD-8572-E59F47C26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810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2ED0E-37EB-4467-8399-F0F6AC9C522D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9D23-107C-46BD-8572-E59F47C26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14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2ED0E-37EB-4467-8399-F0F6AC9C522D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89D23-107C-46BD-8572-E59F47C26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32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ebofscience.com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researcherid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apps.webofknowledge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mjl.clarivate.com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hyperlink" Target="http://ip-science.thomsonreuters.com/mjl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okinfo.com/products%20tool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opus.com/home.uri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opus.com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hyperlink" Target="https://ru.wikipedia.org/w/index.php?title=Scirus&amp;action=edit&amp;redlink=1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library.r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copus.com/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opus.com/search/form/authorFreeLookup.uri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://scholar.google.r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cholar.google.ru/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ISI_Web_of_Knowledge" TargetMode="External"/><Relationship Id="rId2" Type="http://schemas.openxmlformats.org/officeDocument/2006/relationships/hyperlink" Target="https://ru.wikipedia.org/wiki/Scopu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hyperlink" Target="https://ru.wikipedia.org/wiki/%D0%9D%D1%8C%D1%8E%D1%82%D0%BE%D0%BD,_%D0%98%D1%81%D0%B0%D0%B0%D0%BA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4245" y="1214754"/>
            <a:ext cx="6707088" cy="85725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/>
              <a:t>Казахский Национальный </a:t>
            </a:r>
            <a:r>
              <a:rPr lang="ru-RU" sz="3200" b="1"/>
              <a:t>Университет имени </a:t>
            </a:r>
            <a:r>
              <a:rPr lang="ru-RU" sz="3200" b="1" dirty="0"/>
              <a:t>аль-</a:t>
            </a:r>
            <a:r>
              <a:rPr lang="ru-RU" sz="3200" b="1" dirty="0" err="1"/>
              <a:t>Фараби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95736" y="2192470"/>
            <a:ext cx="6480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700" dirty="0">
                <a:latin typeface="Arial" panose="020B0604020202020204" pitchFamily="34" charset="0"/>
              </a:rPr>
              <a:t>Кафедра политологии и политических технологий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5736" y="3311188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Scientific writing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1" y="4306797"/>
            <a:ext cx="4074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</a:rPr>
              <a:t>Абжаппарова</a:t>
            </a:r>
            <a:r>
              <a:rPr lang="ru-RU" sz="2400" b="1" dirty="0">
                <a:latin typeface="Arial" panose="020B0604020202020204" pitchFamily="34" charset="0"/>
              </a:rPr>
              <a:t> А.А.</a:t>
            </a:r>
          </a:p>
          <a:p>
            <a:r>
              <a:rPr lang="ru-RU" sz="2400" b="1" dirty="0">
                <a:latin typeface="Arial" panose="020B0604020202020204" pitchFamily="34" charset="0"/>
              </a:rPr>
              <a:t>Старший преподаватель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7B3855-75F1-F241-30BE-ABE0DBBAD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52" y="1700808"/>
            <a:ext cx="972108" cy="11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49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-1"/>
            <a:ext cx="4819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Содержание материалов в РИНЦ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35315" y="5117696"/>
            <a:ext cx="1457785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Ежедневно в РИНЦ добавляется около 3000 новых материалов!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8449"/>
            <a:ext cx="5784697" cy="281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0148"/>
            <a:ext cx="4789165" cy="324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032" y="395768"/>
            <a:ext cx="2306196" cy="635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440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8532" y="0"/>
            <a:ext cx="59066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Информационно-аналитическая система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ndex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619" y="937627"/>
            <a:ext cx="4330381" cy="35394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SCIENCE INDEX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это аналитическая надстройка над РИНЦ, позволяющая проводить более детальные аналитические исследования и рассчитывать более сложные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наукометрические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показатели, чем это возможно сейчас в базовом интерфейсе РИНЦ.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Представляет ряд возможностей: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авторов научных публикаций (с 2011 года);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научных организаций (с 2012 года);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редакций научных журналов (с 2014 года);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Возможности глобальной аналитики (с 2015 года).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080" y="5085184"/>
            <a:ext cx="433991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Включает: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Более 280 тыс. ученых;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Более 800 научных организаций.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474" y="937627"/>
            <a:ext cx="3672408" cy="89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891" y="1988840"/>
            <a:ext cx="3673476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6" y="4221088"/>
            <a:ext cx="3673476" cy="241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796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5597" y="-1"/>
            <a:ext cx="7606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Возможности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ndex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для научных организаций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952456" cy="209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0032" y="2852936"/>
            <a:ext cx="3995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Распределение организаций в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Science Index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 ведомственной принадлежности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561" y="606692"/>
            <a:ext cx="4176464" cy="550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Основные возможности организаций, зарегистрированных в РИНЦ – 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Science Index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Составление структуры организации, со всей иерархией, с возможностью оперативного внесения изменений;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Возможность сформировать список наиболее активно публикующихся сотрудников организации;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Возможность оценки публикационной активности по подразделениям организации;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Возможность сравнить свои научные показатели с показателями других научных организаций;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Возможность добавления новых авторов (сотрудников организации), которых нет в авторском указатели и которые сами не зарегистрировались в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Sience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Index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Возможность добавлять в базу данных РИНЦ публикации, которые систематически не обрабатываются НЭБ.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37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67" y="581664"/>
            <a:ext cx="7704856" cy="616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973"/>
            <a:ext cx="8431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Анализ публикационной активности организации в РИНЦ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3001886"/>
            <a:ext cx="1368152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Шаг 1: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Входим в список организаций</a:t>
            </a:r>
          </a:p>
        </p:txBody>
      </p:sp>
      <p:sp>
        <p:nvSpPr>
          <p:cNvPr id="4" name="Овал 3"/>
          <p:cNvSpPr/>
          <p:nvPr/>
        </p:nvSpPr>
        <p:spPr>
          <a:xfrm>
            <a:off x="1439783" y="4487238"/>
            <a:ext cx="1384802" cy="21602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>
            <a:endCxn id="4" idx="2"/>
          </p:cNvCxnSpPr>
          <p:nvPr/>
        </p:nvCxnSpPr>
        <p:spPr>
          <a:xfrm>
            <a:off x="899591" y="4079104"/>
            <a:ext cx="540192" cy="516146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271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973"/>
            <a:ext cx="8431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Анализ публикационной активности организации в РИНЦ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0" y="548680"/>
            <a:ext cx="7821085" cy="625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394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973"/>
            <a:ext cx="8431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Анализ публикационной активности организации в РИНЦ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0" y="1588903"/>
            <a:ext cx="841057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558345"/>
            <a:ext cx="3384376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Шаг 2: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Вводим название организации (полное или сокращенное)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419872" y="1404776"/>
            <a:ext cx="0" cy="1535423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2250451" y="2940199"/>
            <a:ext cx="2338842" cy="21602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727380" y="3350434"/>
            <a:ext cx="644820" cy="28192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6372200" y="3491394"/>
            <a:ext cx="645808" cy="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18007" y="3350434"/>
            <a:ext cx="144242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Нажимаем «поиск»</a:t>
            </a:r>
          </a:p>
        </p:txBody>
      </p:sp>
      <p:sp>
        <p:nvSpPr>
          <p:cNvPr id="14" name="Овал 13"/>
          <p:cNvSpPr/>
          <p:nvPr/>
        </p:nvSpPr>
        <p:spPr>
          <a:xfrm>
            <a:off x="5727380" y="3935209"/>
            <a:ext cx="313932" cy="28192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5884347" y="4216995"/>
            <a:ext cx="1" cy="580023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84348" y="4810280"/>
            <a:ext cx="288032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Нажимаем на оценку публикационной активности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82391" y="5224876"/>
            <a:ext cx="2991473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Находим в выведенном списке интересующую нас организацию 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3525022" y="4211141"/>
            <a:ext cx="0" cy="1007748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2182391" y="3935208"/>
            <a:ext cx="2735755" cy="28178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297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30" y="3284984"/>
            <a:ext cx="437273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-18278"/>
            <a:ext cx="7608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Анализ публикационной активности МАДИ в РИНЦ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1"/>
            <a:ext cx="433954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34" y="548682"/>
            <a:ext cx="413042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35" y="3284984"/>
            <a:ext cx="406794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466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-18278"/>
            <a:ext cx="7608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Анализ публикационной активности МАДИ в РИНЦ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231" y="570700"/>
            <a:ext cx="59436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1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030" y="2708921"/>
            <a:ext cx="419932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203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-1"/>
            <a:ext cx="5626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Возможности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index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для авторов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2" descr="Регистрация авторов в системе Science Ind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432047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5561" y="606692"/>
            <a:ext cx="4176464" cy="60016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Основные возможности авторов, зарегистрированных в РИНЦ – 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Science Index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Просмотр списка своих публикаций и цитирований с возможностью его анализа и отбора по различным параметрам;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Возможность добавлять найденные в РИНЦ публикации и цитирования в список своих публикаций и цитирований соответственно;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Возможность удалять из списка своих публикаций и цитирований ошибочно попавшие туда материалы;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Возможность идентификации организаций, указанных в публикациях автора в качестве места выполнения работы;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Возможность просматривать число цитирований в  других БД;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Возможность добавлять в базу данных РИНЦ свои монографии, учебные пособия, диссертации, авторефераты и патенты.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533" y="3933056"/>
            <a:ext cx="1626013" cy="277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097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0"/>
            <a:ext cx="404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найти автора в РИНЦ?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85185"/>
            <a:ext cx="81153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899592" y="4025269"/>
            <a:ext cx="1584176" cy="144016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40886" y="5673866"/>
            <a:ext cx="421621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Шаг 1: заходим в авторский указатель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917928" y="4107749"/>
            <a:ext cx="0" cy="1566117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536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8061" y="1463513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Scientific writing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3624654"/>
            <a:ext cx="72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</a:rPr>
              <a:t>Лекция 2</a:t>
            </a:r>
          </a:p>
          <a:p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Понятие научной базы данных: правила составления поискового запроса</a:t>
            </a:r>
            <a:endParaRPr lang="ru-RU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53A4F3-8A64-6C31-8A26-4DED3403C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04" y="1194251"/>
            <a:ext cx="972108" cy="11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40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0"/>
            <a:ext cx="404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найти автора в РИНЦ?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5" y="895055"/>
            <a:ext cx="806693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267744" y="2348880"/>
            <a:ext cx="1584176" cy="28803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267744" y="2924944"/>
            <a:ext cx="4176464" cy="54006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580112" y="3933056"/>
            <a:ext cx="720080" cy="35717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483768" y="2132856"/>
            <a:ext cx="576064" cy="234084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32240" y="4581128"/>
            <a:ext cx="118051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3. Нажимаем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9832" y="1942121"/>
            <a:ext cx="2268121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 Вводим фамилию автора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45851" y="2401724"/>
            <a:ext cx="2401299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 Вводим место работы автора  (если знаем)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6084168" y="2690860"/>
            <a:ext cx="461683" cy="306092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6156176" y="4290233"/>
            <a:ext cx="576064" cy="444783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386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2007" y="-1"/>
            <a:ext cx="7854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Возможности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index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для журналов (издательств)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836712"/>
            <a:ext cx="5760640" cy="550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Основные возможности для журналов (издательств), зарегистрированных в РИНЦ – 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Science Index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Возможность размещения на платформе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eLIBRARU.RU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полных текстов публикаций  в открытом доступе или по платной подписке.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Возможность уточнения библиографических описаний статей из своего журнала в РИНЦ, а также исправления обнаруженных ошибок;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Возможность поиска и идентификации ссылок на свои журналы в РИНЦ;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для разметки публикаций в режиме онлайн, повышающая качество и скорость подготовки изданий к размещению в РИНЦ;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Система «электронная редакция» с возможностью подготовки и оформления публикаций авторами в режиме онлайн;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Автоматический разбор и приведение к стандартному оформлению ссылок в списках цитируемой литературы;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Присвоение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DOI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выпусков журналов для загрузки в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WOS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Scopus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Библиометрический анализ изданий, аналитика.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112714"/>
            <a:ext cx="1162860" cy="245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588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686675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0"/>
            <a:ext cx="6015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найти в РИНЦ журнал по названию?</a:t>
            </a:r>
          </a:p>
        </p:txBody>
      </p:sp>
      <p:sp>
        <p:nvSpPr>
          <p:cNvPr id="4" name="Овал 3"/>
          <p:cNvSpPr/>
          <p:nvPr/>
        </p:nvSpPr>
        <p:spPr>
          <a:xfrm>
            <a:off x="844831" y="4293096"/>
            <a:ext cx="1584176" cy="144016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52264" y="6003230"/>
            <a:ext cx="394242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Шаг 1: заходим в каталог журналов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1115616" y="4437113"/>
            <a:ext cx="0" cy="1566117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270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92" y="3374187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Шаг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5696" y="0"/>
            <a:ext cx="6015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найти в РИНЦ журнал по названию?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56" y="506526"/>
            <a:ext cx="7776864" cy="622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2699792" y="1916832"/>
            <a:ext cx="1872208" cy="36004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652120" y="3843085"/>
            <a:ext cx="648072" cy="25667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11960" y="1570420"/>
            <a:ext cx="237680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 Вводим название журнала</a:t>
            </a:r>
          </a:p>
        </p:txBody>
      </p:sp>
      <p:cxnSp>
        <p:nvCxnSpPr>
          <p:cNvPr id="8" name="Прямая со стрелкой 7"/>
          <p:cNvCxnSpPr>
            <a:endCxn id="5" idx="0"/>
          </p:cNvCxnSpPr>
          <p:nvPr/>
        </p:nvCxnSpPr>
        <p:spPr>
          <a:xfrm flipH="1">
            <a:off x="3635896" y="1713503"/>
            <a:ext cx="576064" cy="203329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6027694" y="4099759"/>
            <a:ext cx="848562" cy="1129441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60911" y="5059923"/>
            <a:ext cx="118051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3. Нажимаем</a:t>
            </a:r>
          </a:p>
        </p:txBody>
      </p:sp>
      <p:sp>
        <p:nvSpPr>
          <p:cNvPr id="11" name="Овал 10"/>
          <p:cNvSpPr/>
          <p:nvPr/>
        </p:nvSpPr>
        <p:spPr>
          <a:xfrm>
            <a:off x="2627784" y="3717032"/>
            <a:ext cx="1440160" cy="43441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627784" y="5399703"/>
            <a:ext cx="1584176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 Устанавливаем сортировку</a:t>
            </a:r>
          </a:p>
        </p:txBody>
      </p:sp>
      <p:cxnSp>
        <p:nvCxnSpPr>
          <p:cNvPr id="13" name="Прямая со стрелкой 12"/>
          <p:cNvCxnSpPr>
            <a:endCxn id="11" idx="3"/>
          </p:cNvCxnSpPr>
          <p:nvPr/>
        </p:nvCxnSpPr>
        <p:spPr>
          <a:xfrm flipV="1">
            <a:off x="2699792" y="4087824"/>
            <a:ext cx="138899" cy="1310654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394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0"/>
            <a:ext cx="7901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найти в РИНЦ журнал по тематике исследования?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97262"/>
            <a:ext cx="7620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3350656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Шаг 2</a:t>
            </a:r>
          </a:p>
        </p:txBody>
      </p:sp>
      <p:sp>
        <p:nvSpPr>
          <p:cNvPr id="5" name="Овал 4"/>
          <p:cNvSpPr/>
          <p:nvPr/>
        </p:nvSpPr>
        <p:spPr>
          <a:xfrm>
            <a:off x="2555776" y="2132856"/>
            <a:ext cx="3744416" cy="47658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4788024" y="1878197"/>
            <a:ext cx="504056" cy="254659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11960" y="1570420"/>
            <a:ext cx="307456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 Выбираем тематику исследования</a:t>
            </a:r>
          </a:p>
        </p:txBody>
      </p:sp>
      <p:sp>
        <p:nvSpPr>
          <p:cNvPr id="8" name="Овал 7"/>
          <p:cNvSpPr/>
          <p:nvPr/>
        </p:nvSpPr>
        <p:spPr>
          <a:xfrm>
            <a:off x="2339752" y="3235444"/>
            <a:ext cx="4104456" cy="62560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660231" y="4941168"/>
            <a:ext cx="1903045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 Задаем параметры поиска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64088" y="4365104"/>
            <a:ext cx="118051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3. Нажимаем</a:t>
            </a:r>
          </a:p>
        </p:txBody>
      </p:sp>
      <p:sp>
        <p:nvSpPr>
          <p:cNvPr id="12" name="Овал 11"/>
          <p:cNvSpPr/>
          <p:nvPr/>
        </p:nvSpPr>
        <p:spPr>
          <a:xfrm>
            <a:off x="5749240" y="3843085"/>
            <a:ext cx="648072" cy="25667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6073276" y="4099760"/>
            <a:ext cx="1" cy="265344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574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7" y="0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Определение причастности журнала к различным базам данных через РИНЦ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76" y="833174"/>
            <a:ext cx="7268058" cy="581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231741" y="3740397"/>
            <a:ext cx="4752528" cy="82083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224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1844824"/>
            <a:ext cx="5141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endParaRPr lang="ru-RU" sz="6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66988" y="4869160"/>
            <a:ext cx="2711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http://webofscience.com/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31434"/>
            <a:ext cx="3188792" cy="115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216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60" y="28916"/>
            <a:ext cx="904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Международная база данных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история создания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57757" y="2353587"/>
            <a:ext cx="3214243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1964 год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создание первого в мире индекса научного цитирования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Science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Citation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Index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на базе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Institute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Scientific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(ISI). 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51190" y="753809"/>
            <a:ext cx="3187545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2016 год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(с 3 октября) управляется новой независимой компанией 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Clarivate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Analytics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которая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продолжила традиции ISI и разработку инструментов для полного цикла научно-технической информации.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72116" y="4720936"/>
            <a:ext cx="3166895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2018 год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Science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остается одной из главных информационных платформ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Clarivate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Analytics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продолжает развиваться.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57758" y="753809"/>
            <a:ext cx="3214242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1957 год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создание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Institute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Scientific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(ISI)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Основателем считают основоположника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наукометрии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Юджина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Гарфилда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357758" y="4036604"/>
            <a:ext cx="3203252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1992 год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Thomson Scientific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7757" y="4723470"/>
            <a:ext cx="3214242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1997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До 2016 года система разрабатывалась и принадлежала компании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Thomson Reuters –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один из крупнейших поставщиков аналитической информации, информационных решений и баз данных.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9" y="715033"/>
            <a:ext cx="1066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02682"/>
            <a:ext cx="2612728" cy="94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25328" y="4797520"/>
            <a:ext cx="2999341" cy="73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344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1565" y="19665"/>
            <a:ext cx="6293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Международная база данных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3106" y="692696"/>
            <a:ext cx="4285218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Science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WoS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предыдущее название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Knowledge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 - поисковая платформа, объединяющая реферативные базы данных публикаций в научных журналах и патентов, в том числе базы, учитывающие взаимное цитирование публикаций.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015" y="698293"/>
            <a:ext cx="4234783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содержит: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Журналов более 12 000 (часть из которых одновременно входит в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Материалов (статей, материалов конференций) более 150 000;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 областям исследований естественных, общественных, гуманитарных, технических наук и искусства.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8152" y="5733256"/>
            <a:ext cx="4392646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того, чтобы иметь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полноценный доступ к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Web of Science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необходимо иметь подписку на информационную платформу (подписка платная)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24" y="2980141"/>
            <a:ext cx="3888469" cy="258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4904"/>
            <a:ext cx="334593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3337" y="5733256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Соотношение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между представленными в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Web of Science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областями исследования, %</a:t>
            </a:r>
          </a:p>
        </p:txBody>
      </p:sp>
    </p:spTree>
    <p:extLst>
      <p:ext uri="{BB962C8B-B14F-4D97-AF65-F5344CB8AC3E}">
        <p14:creationId xmlns:p14="http://schemas.microsoft.com/office/powerpoint/2010/main" val="3982892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1565" y="19665"/>
            <a:ext cx="6293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Международная база данных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611" y="692696"/>
            <a:ext cx="6552727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Для справки: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среднем одна из десяти публикаций российских авторов попадает в международные базы данных.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Некоторые направления российской науки (в основном общественно-гуманитарные) в международных базах данных практически не представлены.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 последние 3 года число российских журналов в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Web of Science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увеличилось всего на 13 наименований, при этом их доля по отношению ко всем обрабатываемым журналам не изменилась. </a:t>
            </a:r>
            <a:endParaRPr lang="ru-RU" dirty="0"/>
          </a:p>
        </p:txBody>
      </p:sp>
      <p:pic>
        <p:nvPicPr>
          <p:cNvPr id="5122" name="Picture 2" descr="https://www.rsu.edu.ru/wp-content/uploads/2014/08/%D0%91%D0%B5%D0%B7%D1%8B%D0%BC%D1%8F%D0%BD%D0%BD%D1%8B%D0%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422" y="764704"/>
            <a:ext cx="1728192" cy="1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11" y="3212976"/>
            <a:ext cx="655272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48264" y="4378279"/>
            <a:ext cx="1765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Глобальный охват</a:t>
            </a:r>
          </a:p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5066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6612" y="107243"/>
            <a:ext cx="3961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Базы научных публикаций</a:t>
            </a:r>
          </a:p>
        </p:txBody>
      </p:sp>
      <p:sp>
        <p:nvSpPr>
          <p:cNvPr id="3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48382" y="839830"/>
            <a:ext cx="222618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Международные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9087" y="3244334"/>
            <a:ext cx="145962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Внутренние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7196" y="1481891"/>
            <a:ext cx="16281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Web of Science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196" y="1991942"/>
            <a:ext cx="85151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Scopus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9810" y="3820398"/>
            <a:ext cx="87890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РИНЦ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187624" y="1666557"/>
            <a:ext cx="359572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187624" y="2176608"/>
            <a:ext cx="359572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159949" y="4017430"/>
            <a:ext cx="359572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160238" y="1265210"/>
            <a:ext cx="0" cy="14612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159949" y="3613666"/>
            <a:ext cx="0" cy="3913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34767" y="2541823"/>
            <a:ext cx="162736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Google Scholar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187624" y="2726489"/>
            <a:ext cx="359572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444" y="632604"/>
            <a:ext cx="4643838" cy="355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520700" y="530663"/>
            <a:ext cx="0" cy="28983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7" idx="1"/>
          </p:cNvCxnSpPr>
          <p:nvPr/>
        </p:nvCxnSpPr>
        <p:spPr>
          <a:xfrm>
            <a:off x="520700" y="3429000"/>
            <a:ext cx="418387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37678" y="1024496"/>
            <a:ext cx="418387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537679" y="530663"/>
            <a:ext cx="1861032" cy="73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8187" y="4860573"/>
            <a:ext cx="2946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Публикации российских авторов 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Web of Science, Scopus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РИНЦ 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327263"/>
            <a:ext cx="5419725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990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0"/>
            <a:ext cx="7815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Возможности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научных организаций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3523" y="4509120"/>
            <a:ext cx="4176464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 составлении поискового запроса для организации необходимо учитывать, что авторы статей часто указывают название организации неоднозначно, поэтому необходимо провести дополнительный поиск на предмет получения всех возможных вариантов названия искомой организации.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620688"/>
            <a:ext cx="417646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Профиль организации в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- это варианты написания ее названия, объединенные под одним предпочтительным вариантом.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2060848"/>
            <a:ext cx="4176464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чего нужен профиль организации: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Упростить процесс поиска всех публикаций организации;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Упрощение, как внутренней оценки научной результативности, так и для внешнего мониторинга;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более удобного поиска информации в базе данных.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601" y="620688"/>
            <a:ext cx="3887579" cy="239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http://www.mdpu.org.ua/new/images/stories/nauk_viddil/v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3645024"/>
            <a:ext cx="2994590" cy="280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797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599" y="598863"/>
            <a:ext cx="7559032" cy="604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0"/>
            <a:ext cx="8330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посмотреть данные по организации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434" y="1412776"/>
            <a:ext cx="115212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Заходим на вкладку «Поиск»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235562" y="1639868"/>
            <a:ext cx="271452" cy="37421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1377304" y="1622656"/>
            <a:ext cx="885715" cy="27148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59832" y="3886309"/>
            <a:ext cx="2664296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Вводим полное или краткое название организации на английском языке (есть возможность выбрать из перечня)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79069" y="3886309"/>
            <a:ext cx="2664296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В критериях поиска выбираем «профили организаций» и отправляем запрос</a:t>
            </a:r>
          </a:p>
        </p:txBody>
      </p:sp>
      <p:sp>
        <p:nvSpPr>
          <p:cNvPr id="11" name="Овал 10"/>
          <p:cNvSpPr/>
          <p:nvPr/>
        </p:nvSpPr>
        <p:spPr>
          <a:xfrm>
            <a:off x="1619672" y="2924944"/>
            <a:ext cx="3024336" cy="27148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297905" y="2924944"/>
            <a:ext cx="1362328" cy="27148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660233" y="2924944"/>
            <a:ext cx="720080" cy="27148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6228185" y="3196426"/>
            <a:ext cx="947306" cy="689883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3707904" y="3196426"/>
            <a:ext cx="548350" cy="689883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7071805" y="3196426"/>
            <a:ext cx="103686" cy="689883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435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0"/>
            <a:ext cx="8253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посмотреть данные по организации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7033" y="6193391"/>
            <a:ext cx="7034226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Видим полный список публикаций сотрудников организации в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Web of Science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33" y="461665"/>
            <a:ext cx="7008167" cy="560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23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-1"/>
            <a:ext cx="6252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Анализ данных по МАДИ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27" y="692696"/>
            <a:ext cx="8212925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168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9625"/>
            <a:ext cx="6725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Анализ публикаций по МАДИ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годам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14" y="692696"/>
            <a:ext cx="7477931" cy="598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580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9625"/>
            <a:ext cx="6725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Анализ публикаций по МАДИ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авторам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6" y="548679"/>
            <a:ext cx="7565014" cy="605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357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2720" y="0"/>
            <a:ext cx="88901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Возможности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авторов научных публикаций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ResearcherID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5900" y="948790"/>
            <a:ext cx="4572000" cy="30469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ResearcherID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- это бесплатный ресурс для всемирного политематического поискового сообщества, созданный компанией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ThomsonReuters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После регистрации пользователю присваивается индивидуальный идентификационный номер, который сохраняется на все время работы независимо от изменения имени или принадлежности организации.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Ресурс разработан для связи пользователя с его научными публикациями в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что обеспечивает точную запись выводимых данных и авторства. </a:t>
            </a:r>
            <a:endParaRPr lang="ru-RU" sz="16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7536" y="948830"/>
            <a:ext cx="3996952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Возможности для зарегистрированных авторов: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ResearcherID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позволяет создать профиль в интерактивном режиме для представления истории публикаций.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Профиль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ResearcherID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индивидуальный номер автора, автоматически привязан к публикациям автора в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Обеспечивает возможность коллегам быстро найти опубликованную пользователем работу и идентифицировать его как потенциального соавтора.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Дает действительные сведения о цитировании (обновляется еженедельно) и прямые ссылки на записи-источники.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5900" y="4253045"/>
            <a:ext cx="4572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http://www.researcherid.com/home.action</a:t>
            </a:r>
            <a:endParaRPr lang="ru-RU" dirty="0"/>
          </a:p>
        </p:txBody>
      </p:sp>
      <p:pic>
        <p:nvPicPr>
          <p:cNvPr id="12" name="Picture 4" descr="https://forklog.com/wp-content/uploads/it_15828973_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36" y="4797152"/>
            <a:ext cx="333111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73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0"/>
            <a:ext cx="58464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Первый способ получения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ResearcherID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(через бесплатный доступ)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7085" y="892659"/>
            <a:ext cx="216024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Зайдите на сайт 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2"/>
              </a:rPr>
              <a:t>http://researcherid.com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394" y="2398689"/>
            <a:ext cx="206671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Выберите вкладку «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NewresearcherID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620" y="889267"/>
            <a:ext cx="6564083" cy="525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27993" y="5988768"/>
            <a:ext cx="2736304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Введите данные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4855787" cy="354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вал 7"/>
          <p:cNvSpPr/>
          <p:nvPr/>
        </p:nvSpPr>
        <p:spPr>
          <a:xfrm>
            <a:off x="2497922" y="2420888"/>
            <a:ext cx="1296144" cy="51887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>
            <a:stCxn id="4" idx="3"/>
          </p:cNvCxnSpPr>
          <p:nvPr/>
        </p:nvCxnSpPr>
        <p:spPr>
          <a:xfrm>
            <a:off x="2335110" y="2691077"/>
            <a:ext cx="172704" cy="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277325" y="1105993"/>
            <a:ext cx="517490" cy="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821498" y="6317159"/>
            <a:ext cx="3692298" cy="256358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6" idx="1"/>
          </p:cNvCxnSpPr>
          <p:nvPr/>
        </p:nvCxnSpPr>
        <p:spPr>
          <a:xfrm flipH="1" flipV="1">
            <a:off x="3393813" y="5442550"/>
            <a:ext cx="2134180" cy="715495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527993" y="6449631"/>
            <a:ext cx="1928157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4. Отправьте запрос</a:t>
            </a:r>
          </a:p>
        </p:txBody>
      </p:sp>
      <p:sp>
        <p:nvSpPr>
          <p:cNvPr id="14" name="Овал 13"/>
          <p:cNvSpPr/>
          <p:nvPr/>
        </p:nvSpPr>
        <p:spPr>
          <a:xfrm>
            <a:off x="564797" y="4581128"/>
            <a:ext cx="2927083" cy="1220506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080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0"/>
            <a:ext cx="2008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ResearcherID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74086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653241" y="1700808"/>
            <a:ext cx="3626672" cy="172819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331640" y="2276872"/>
            <a:ext cx="1512168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626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0"/>
            <a:ext cx="87729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Второй способ получения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ResearcherID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(через платную подписку)</a:t>
            </a: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07504" y="822819"/>
            <a:ext cx="1575772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С любого ПК в МАДИ (у МАДИ есть подписка) зайти на сайт 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2"/>
              </a:rPr>
              <a:t>http://apps.webofknowledge.com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912" y="4670953"/>
            <a:ext cx="7188759" cy="209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284" y="836712"/>
            <a:ext cx="7172325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2120" y="3544850"/>
            <a:ext cx="2376264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Выбрать вкладку «Мои инструменты» и в выпадающем списке выбрать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ResearcherID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192" y="5987733"/>
            <a:ext cx="2496137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Зарегистрируйтесь и авторизуйтесь</a:t>
            </a:r>
          </a:p>
        </p:txBody>
      </p:sp>
      <p:sp>
        <p:nvSpPr>
          <p:cNvPr id="11" name="Овал 10"/>
          <p:cNvSpPr/>
          <p:nvPr/>
        </p:nvSpPr>
        <p:spPr>
          <a:xfrm>
            <a:off x="4077005" y="1648693"/>
            <a:ext cx="1403141" cy="129614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 flipV="1">
            <a:off x="5186417" y="2780928"/>
            <a:ext cx="475346" cy="759867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трелка вправо с вырезом 7"/>
          <p:cNvSpPr/>
          <p:nvPr/>
        </p:nvSpPr>
        <p:spPr>
          <a:xfrm rot="5400000">
            <a:off x="4393385" y="4553130"/>
            <a:ext cx="489204" cy="401184"/>
          </a:xfrm>
          <a:prstGeom prst="notch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667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0362" y="-1"/>
            <a:ext cx="6383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Структура баз данных научных публикаций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61779" y="1136792"/>
            <a:ext cx="244827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Текущая научная публикация (статья, монография)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77942" y="555690"/>
            <a:ext cx="30168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77022" y="925022"/>
            <a:ext cx="30168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32197" y="1302338"/>
            <a:ext cx="30168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77022" y="1813466"/>
            <a:ext cx="30168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77942" y="2123564"/>
            <a:ext cx="30649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5868145" y="1663686"/>
            <a:ext cx="936103" cy="7984"/>
          </a:xfrm>
          <a:prstGeom prst="straightConnector1">
            <a:avLst/>
          </a:prstGeom>
          <a:ln w="190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6804248" y="928377"/>
            <a:ext cx="373694" cy="743293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804248" y="1136792"/>
            <a:ext cx="761464" cy="534878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6804248" y="1487004"/>
            <a:ext cx="1115717" cy="184666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6804248" y="1671670"/>
            <a:ext cx="761464" cy="31288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6804248" y="1671670"/>
            <a:ext cx="373693" cy="63656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012160" y="2691091"/>
            <a:ext cx="287813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Материалы которые ссылаются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данную работу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3647" y="2691091"/>
            <a:ext cx="287813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Материалы на которые ссылаются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данной работе</a:t>
            </a:r>
          </a:p>
        </p:txBody>
      </p:sp>
      <p:cxnSp>
        <p:nvCxnSpPr>
          <p:cNvPr id="33" name="Прямая со стрелкой 32"/>
          <p:cNvCxnSpPr/>
          <p:nvPr/>
        </p:nvCxnSpPr>
        <p:spPr>
          <a:xfrm flipH="1" flipV="1">
            <a:off x="2195736" y="1626136"/>
            <a:ext cx="936103" cy="7984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403648" y="577610"/>
            <a:ext cx="30168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71600" y="914766"/>
            <a:ext cx="30168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3717" y="1312757"/>
            <a:ext cx="30168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1600" y="1754232"/>
            <a:ext cx="30168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73967" y="2123564"/>
            <a:ext cx="30649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</a:t>
            </a:r>
            <a:endParaRPr lang="ru-RU" dirty="0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1705335" y="946942"/>
            <a:ext cx="490401" cy="6791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 flipV="1">
            <a:off x="1267688" y="1284098"/>
            <a:ext cx="928048" cy="35002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945404" y="1503604"/>
            <a:ext cx="1250332" cy="13051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1282014" y="1634120"/>
            <a:ext cx="913722" cy="30477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680462" y="1626136"/>
            <a:ext cx="490400" cy="49742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931313" y="3989643"/>
            <a:ext cx="539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Зачем нужны базы данных научных публикаций?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3158" y="4653136"/>
            <a:ext cx="8627134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Необходимость ранжирования журналов (статей) по уровню качества.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Возможность получения наиболее ревалентных данных в соответствующей области.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Создание возможности поиска статей на соответствующей тематике.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Создание возможности поиска научной статьи по различным критериям (тематике, автору, организации и др.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Необходимость оценки эффективности научной работы организаций и научных работников (авторов).</a:t>
            </a:r>
          </a:p>
        </p:txBody>
      </p:sp>
    </p:spTree>
    <p:extLst>
      <p:ext uri="{BB962C8B-B14F-4D97-AF65-F5344CB8AC3E}">
        <p14:creationId xmlns:p14="http://schemas.microsoft.com/office/powerpoint/2010/main" val="506438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0"/>
            <a:ext cx="7187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посмотреть профиль автора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496" y="536926"/>
            <a:ext cx="7037205" cy="562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628800"/>
            <a:ext cx="1548216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Заходим на вкладку «Основной поиск»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672" y="2852936"/>
            <a:ext cx="1539048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Вводим фамилию автора на английском языке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684665" y="2060848"/>
            <a:ext cx="367055" cy="238131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1648705" y="2298979"/>
            <a:ext cx="957006" cy="36004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670496" y="2659019"/>
            <a:ext cx="957006" cy="36004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>
            <a:endCxn id="11" idx="4"/>
          </p:cNvCxnSpPr>
          <p:nvPr/>
        </p:nvCxnSpPr>
        <p:spPr>
          <a:xfrm flipV="1">
            <a:off x="1662410" y="3019059"/>
            <a:ext cx="486589" cy="37653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5174322" y="3526392"/>
            <a:ext cx="957006" cy="26264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082021" y="3351808"/>
            <a:ext cx="153904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Задаем параметры поиска</a:t>
            </a:r>
          </a:p>
        </p:txBody>
      </p:sp>
      <p:cxnSp>
        <p:nvCxnSpPr>
          <p:cNvPr id="17" name="Прямая со стрелкой 16"/>
          <p:cNvCxnSpPr>
            <a:endCxn id="15" idx="6"/>
          </p:cNvCxnSpPr>
          <p:nvPr/>
        </p:nvCxnSpPr>
        <p:spPr>
          <a:xfrm flipH="1">
            <a:off x="6131328" y="3657716"/>
            <a:ext cx="950693" cy="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82021" y="2270279"/>
            <a:ext cx="1539048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4. Нажимаем</a:t>
            </a:r>
          </a:p>
        </p:txBody>
      </p:sp>
      <p:sp>
        <p:nvSpPr>
          <p:cNvPr id="21" name="Овал 20"/>
          <p:cNvSpPr/>
          <p:nvPr/>
        </p:nvSpPr>
        <p:spPr>
          <a:xfrm>
            <a:off x="6283728" y="2721612"/>
            <a:ext cx="957006" cy="26264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>
            <a:stCxn id="20" idx="1"/>
            <a:endCxn id="21" idx="0"/>
          </p:cNvCxnSpPr>
          <p:nvPr/>
        </p:nvCxnSpPr>
        <p:spPr>
          <a:xfrm flipH="1">
            <a:off x="6762231" y="2439556"/>
            <a:ext cx="319790" cy="282056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9112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53" y="548681"/>
            <a:ext cx="729081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0"/>
            <a:ext cx="7187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посмотреть профиль автора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2276872"/>
            <a:ext cx="1368152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Уточняем профиль организации автора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8064" y="3645024"/>
            <a:ext cx="3600400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Выбираем из предложенного списка соответствующие организации (в списке часто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представленно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несколько вариантов написания одной и той же организации – выбираем все варианты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7020274" y="3284984"/>
            <a:ext cx="0" cy="36004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5347358" y="3284984"/>
            <a:ext cx="664802" cy="36004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3635896" y="3465005"/>
            <a:ext cx="1514021" cy="186952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19" idx="4"/>
          </p:cNvCxnSpPr>
          <p:nvPr/>
        </p:nvCxnSpPr>
        <p:spPr>
          <a:xfrm flipV="1">
            <a:off x="3779912" y="3852903"/>
            <a:ext cx="2541" cy="371087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19872" y="4219675"/>
            <a:ext cx="1433372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Нажимаем</a:t>
            </a:r>
          </a:p>
        </p:txBody>
      </p:sp>
      <p:sp>
        <p:nvSpPr>
          <p:cNvPr id="19" name="Овал 18"/>
          <p:cNvSpPr/>
          <p:nvPr/>
        </p:nvSpPr>
        <p:spPr>
          <a:xfrm>
            <a:off x="3303950" y="3590255"/>
            <a:ext cx="957006" cy="26264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505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3318" y="48513"/>
            <a:ext cx="7187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посмотреть профиль автора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72" y="498691"/>
            <a:ext cx="7439472" cy="595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4373" y="6229800"/>
            <a:ext cx="743947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Видим полный список публикаций автора в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Web of Science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382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9251"/>
            <a:ext cx="5973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искать публикации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995" y="501317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Критерии поиска документов в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87" y="550831"/>
            <a:ext cx="6840760" cy="406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3429000"/>
            <a:ext cx="172819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Задаем критерии поиска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5868144" y="2859394"/>
            <a:ext cx="72008" cy="569606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2996625"/>
            <a:ext cx="172819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Заходим в «основной поиск»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611560" y="2485469"/>
            <a:ext cx="864096" cy="511156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412" y="4614429"/>
            <a:ext cx="2150639" cy="226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59" y="4611747"/>
            <a:ext cx="2076088" cy="220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5704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1127" y="4868441"/>
            <a:ext cx="2033564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Заходим во вкладку «Основной поиск»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9" y="496782"/>
            <a:ext cx="76200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0"/>
            <a:ext cx="8612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Пример поиска публикаций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по тематике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51920" y="3176567"/>
            <a:ext cx="259228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Выбираем в критериях поиска «тема»</a:t>
            </a:r>
          </a:p>
        </p:txBody>
      </p:sp>
      <p:cxnSp>
        <p:nvCxnSpPr>
          <p:cNvPr id="5" name="Прямая со стрелкой 4"/>
          <p:cNvCxnSpPr>
            <a:endCxn id="14" idx="4"/>
          </p:cNvCxnSpPr>
          <p:nvPr/>
        </p:nvCxnSpPr>
        <p:spPr>
          <a:xfrm flipV="1">
            <a:off x="5419373" y="2742269"/>
            <a:ext cx="1" cy="434298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1011118" y="2336276"/>
            <a:ext cx="2500847" cy="40599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38032" y="3176567"/>
            <a:ext cx="1728192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Вводим тему</a:t>
            </a:r>
          </a:p>
        </p:txBody>
      </p:sp>
      <p:sp>
        <p:nvSpPr>
          <p:cNvPr id="8" name="Овал 7"/>
          <p:cNvSpPr/>
          <p:nvPr/>
        </p:nvSpPr>
        <p:spPr>
          <a:xfrm>
            <a:off x="6084169" y="2336276"/>
            <a:ext cx="793452" cy="41549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1943708" y="2742269"/>
            <a:ext cx="36004" cy="459186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539552" y="2204864"/>
            <a:ext cx="576064" cy="2663577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8" idx="5"/>
          </p:cNvCxnSpPr>
          <p:nvPr/>
        </p:nvCxnSpPr>
        <p:spPr>
          <a:xfrm flipV="1">
            <a:off x="6761423" y="2690927"/>
            <a:ext cx="0" cy="510528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45086" y="3201454"/>
            <a:ext cx="1409546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4. Нажимаем</a:t>
            </a:r>
          </a:p>
        </p:txBody>
      </p:sp>
      <p:sp>
        <p:nvSpPr>
          <p:cNvPr id="14" name="Овал 13"/>
          <p:cNvSpPr/>
          <p:nvPr/>
        </p:nvSpPr>
        <p:spPr>
          <a:xfrm>
            <a:off x="4754579" y="2326770"/>
            <a:ext cx="1329589" cy="41549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423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0"/>
            <a:ext cx="8612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Пример поиска публикаций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по тематике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9877"/>
            <a:ext cx="7776864" cy="622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574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6446" y="0"/>
            <a:ext cx="6671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Поиск полных текстов статей с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Web of Science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98" y="571808"/>
            <a:ext cx="7659802" cy="612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5602542"/>
            <a:ext cx="2232248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Находим интересующую нас статью (по любому критерию поиска)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87824" y="6114874"/>
            <a:ext cx="223224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Нажимаем на название статьи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2726647" y="3356992"/>
            <a:ext cx="3303984" cy="35165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3635896" y="3708648"/>
            <a:ext cx="360040" cy="2406226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2403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6446" y="0"/>
            <a:ext cx="6671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Поиск полных текстов статей с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Web of Science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00" y="692695"/>
            <a:ext cx="7434826" cy="594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827584" y="1988840"/>
            <a:ext cx="2736304" cy="504056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665417" y="3140968"/>
            <a:ext cx="2033564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Переходим к полному тексту в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schoolar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или от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издетеля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1475656" y="2348880"/>
            <a:ext cx="2189761" cy="1656184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2773099" y="2348880"/>
            <a:ext cx="892318" cy="792088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4865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85483"/>
            <a:ext cx="657073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-9625"/>
            <a:ext cx="6997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узнать входит ли журнал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548680"/>
            <a:ext cx="658662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Заходим на сайт 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3"/>
              </a:rPr>
              <a:t>http://mjl.clarivate.com/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или </a:t>
            </a: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  <a:hlinkClick r:id="rId4"/>
              </a:rPr>
              <a:t>http://ip-science.thomsonreuters.com/mjl/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851" y="2474586"/>
            <a:ext cx="1979712" cy="68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20272" y="1772816"/>
            <a:ext cx="192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Параметры поиска журнала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61125" y="2387228"/>
            <a:ext cx="315624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Переходим в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Master Journal List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937905" y="1133455"/>
            <a:ext cx="0" cy="387256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937905" y="2665134"/>
            <a:ext cx="1368152" cy="40599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029079" y="2514427"/>
            <a:ext cx="432046" cy="202997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747000" y="3156223"/>
            <a:ext cx="1847831" cy="28582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764933" y="3156223"/>
            <a:ext cx="1847831" cy="28582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878189" y="3654907"/>
            <a:ext cx="2689967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Вводим название журнала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2245102" y="3437807"/>
            <a:ext cx="1" cy="21710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7112546" y="3429000"/>
            <a:ext cx="191232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4. Выбираем параметры поиска</a:t>
            </a:r>
          </a:p>
        </p:txBody>
      </p:sp>
      <p:cxnSp>
        <p:nvCxnSpPr>
          <p:cNvPr id="24" name="Прямая со стрелкой 23"/>
          <p:cNvCxnSpPr>
            <a:stCxn id="23" idx="1"/>
          </p:cNvCxnSpPr>
          <p:nvPr/>
        </p:nvCxnSpPr>
        <p:spPr>
          <a:xfrm flipH="1" flipV="1">
            <a:off x="4568156" y="3429000"/>
            <a:ext cx="2544390" cy="292388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7884368" y="3096458"/>
            <a:ext cx="0" cy="324959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6756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4" y="0"/>
            <a:ext cx="610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Базы данных на платформе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20688"/>
            <a:ext cx="5364088" cy="331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446" y="620688"/>
            <a:ext cx="3432450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Базы данных на платформе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Web of Science: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Web of Science Core Collection;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Current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Contens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Connect;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BIOSIS Citation Index;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Data Citation Index;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KCI-Korean Journal Database;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Russian Science Citation Index (RSCI);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SciELO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Citation Index;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Zoological Record;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Derwent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Innovations Index;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Medline.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4175137"/>
            <a:ext cx="3460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http://wokinfo.com/products tool/</a:t>
            </a:r>
            <a:endParaRPr lang="en-US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88551" y="4941168"/>
            <a:ext cx="343245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Аналитические инструменты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платформе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Web of Science: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Journal Citation Reports;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Essential Science Indicators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59435"/>
            <a:ext cx="2186763" cy="223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972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-1"/>
            <a:ext cx="690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Сравнительный анализ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9" y="732171"/>
            <a:ext cx="5669942" cy="349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72199" y="1343624"/>
            <a:ext cx="2327325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Приблизительно ¾ массива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Web of Science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половина массива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являются общими для двух баз данных.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3573016"/>
            <a:ext cx="2327325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База данных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растет быстрее базы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WoS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последняя выигрывает по глубине и объему своего архива, по тщательности отбора журналов и, как следствие, большей авторитетности журнальных индексов.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35256"/>
            <a:ext cx="501015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5060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Российский индекс научного цитирования – 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Russian Science Citation Index (RSCI)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платформе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1371679"/>
            <a:ext cx="396044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RSCI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/>
              <a:t>партнерский проект </a:t>
            </a:r>
            <a:r>
              <a:rPr lang="ru-RU" b="1" dirty="0" err="1"/>
              <a:t>Clarivate</a:t>
            </a:r>
            <a:r>
              <a:rPr lang="ru-RU" b="1" dirty="0"/>
              <a:t> </a:t>
            </a:r>
            <a:r>
              <a:rPr lang="ru-RU" b="1" dirty="0" err="1"/>
              <a:t>Analytics</a:t>
            </a:r>
            <a:r>
              <a:rPr lang="ru-RU" b="1" dirty="0"/>
              <a:t> </a:t>
            </a:r>
            <a:r>
              <a:rPr lang="ru-RU" dirty="0"/>
              <a:t>и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научной электронной библиотеки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eLIBRARY.RU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(при поддержке ВШЭ и РАН).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209" y="5501388"/>
            <a:ext cx="2804170" cy="135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1" y="1355084"/>
            <a:ext cx="4320480" cy="48013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проекта: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Размещение 1000 лучших российских журналов из РИНЦ на платформе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Web of Science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виде отдельной базы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Russian Science Citation Index (RSCI)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Повышение качества российских научных журналов за счет приведения их к международным стандартам;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Рост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библиометрических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показателей российских журналов 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Web of Science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интегральных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тпоказателей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России в целом (за счет повышения видимости и цитируемости российских журналов в мире);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системы оценки и мониторинга качества научных журналов.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8859"/>
            <a:ext cx="1514998" cy="135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27717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95" y="2755395"/>
            <a:ext cx="2901006" cy="105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6525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Российский индекс научного цитирования – 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Russian Science Citation Index (RSCI)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платформе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84590"/>
            <a:ext cx="7800603" cy="539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2490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30" y="678690"/>
            <a:ext cx="4512071" cy="328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60196"/>
            <a:ext cx="4665506" cy="286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54264"/>
            <a:ext cx="2306831" cy="26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0"/>
            <a:ext cx="7914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Отбор журналов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Russian Science Citation Index (RSCI)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134" y="637944"/>
            <a:ext cx="4436896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Методика общественной экспертизы: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Отбор экспертов (с лучшим числом цитирований их работ).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Каждый эксперт может  провести оценку журналов не более чем по 3-м направлениям.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Оценка журнала происходит путем отнесения его к одному из 4-х уровней.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Эксперт мог аргументировать оценку, путем добавления текстового комментария.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5894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4897" y="1844824"/>
            <a:ext cx="32207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endParaRPr lang="ru-RU" sz="6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98" y="3140967"/>
            <a:ext cx="74295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08288" y="4509120"/>
            <a:ext cx="349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https://www.scopus.com/home.uri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09305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5856" y="0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484" y="580820"/>
            <a:ext cx="74295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3058" y="548680"/>
            <a:ext cx="7909342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  <a:hlinkClick r:id="rId3"/>
              </a:rPr>
              <a:t>SCOPUS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мультидисциплинарная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библиографическая и реферативная база данных и инструмент для отслеживания цитируемости статей, опубликованных в научных изданиях. Разрабатывается и поддерживается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голандским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издательством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Elsevier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с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2004 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3058" y="1772816"/>
            <a:ext cx="5029022" cy="32932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включает в себя более 51 000 журналов, более 52 млн. записей ( из них порядка 25 млн. имеют статус патентных). США, Европы и Японии, а также материалы научных конференций.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Научные ресурсы, опубликованные после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1996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года, индексируются в базе данных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вместе со списками статейных библиографий. Цитируемость в базе данных подсчитывается путём автоматизированного анализа содержания этих списков. Таким образом,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подсчитывается количество ссылок на все проиндексированные ресурсы, но только в ресурсах, опубликованных с 1996 года.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3058" y="5229200"/>
            <a:ext cx="5029022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База данных доступна на платной условиях подписки. Поисковый аппарат интегрирован с поисковой системой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  <a:hlinkClick r:id="rId4" tooltip="Scirus (страница отсутствует)"/>
              </a:rPr>
              <a:t>Scirus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для поиска веб-страниц и патентной базой данных.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09594"/>
            <a:ext cx="2016224" cy="236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085" y="4221088"/>
            <a:ext cx="2856015" cy="2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9514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65965" y="0"/>
            <a:ext cx="6763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Возможности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научных организаций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204864"/>
            <a:ext cx="4176464" cy="28007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Профили  организаций содержат следующую информацию: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Адрес учреждения;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Количество авторов-сотрудников учреждения;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Количество публикаций сотрудников;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Перечень основных названий изданий, в которых публикуются сотрудники учреждения;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Диаграмма тематического распределения публикаций сотрудников учреждения.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692696"/>
            <a:ext cx="4176464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учреждений, сотрудники которых опубликовали более одной статьи,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создаются профили с уникальными идентификаторами учреждений (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Affiliation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Identifier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  <p:pic>
        <p:nvPicPr>
          <p:cNvPr id="5" name="Picture 2" descr="https://sibac.info/sites/default/files/resize/files/scopus-249x2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181940"/>
            <a:ext cx="1568157" cy="156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65" y="5075318"/>
            <a:ext cx="2507754" cy="161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94228" y="692696"/>
            <a:ext cx="4176464" cy="42780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Возможности 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научных организаций: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Объективное определение целесообразности печатной подписки (самых востребованных и цитируемых журналов по любой области знаний);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Использование одного продукта вместо десятка разнородных баз данных для единого поиска;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Получение новейшей информации по любому направлению научных исследований (в каких организациях, в какой области и кем ведутся исследования), что позволит эффективно принимать управленческие решения;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Определение показателей сотрудников, отделов и организаций. 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6755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13312" y="-38501"/>
            <a:ext cx="7202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посмотреть данные по организации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05" y="596985"/>
            <a:ext cx="720080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8294" y="2060848"/>
            <a:ext cx="167186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Заходим во вкладку «Организации»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8294" y="3140968"/>
            <a:ext cx="1671868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Вводим полное или краткое название организации на английском языке (есть возможность выбрать из перечня)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08304" y="2971691"/>
            <a:ext cx="1409546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Нажимаем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7265173" y="2643220"/>
            <a:ext cx="747904" cy="323738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840951" y="2117463"/>
            <a:ext cx="1650929" cy="1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endCxn id="17" idx="3"/>
          </p:cNvCxnSpPr>
          <p:nvPr/>
        </p:nvCxnSpPr>
        <p:spPr>
          <a:xfrm flipV="1">
            <a:off x="1840951" y="2752362"/>
            <a:ext cx="421676" cy="388606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6351298" y="2457190"/>
            <a:ext cx="957006" cy="36004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275856" y="2116306"/>
            <a:ext cx="957006" cy="36004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051720" y="2445049"/>
            <a:ext cx="1440160" cy="36004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2567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4849" y="-2"/>
            <a:ext cx="7202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посмотреть данные по организации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12359" y="1975192"/>
            <a:ext cx="1209376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анализа данных нажимаем на количество документов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39" y="555408"/>
            <a:ext cx="7360485" cy="588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580112" y="2276873"/>
            <a:ext cx="957006" cy="36004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6537118" y="2456893"/>
            <a:ext cx="1275241" cy="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0490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33" y="668673"/>
            <a:ext cx="756084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0"/>
            <a:ext cx="7202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посмотреть данные по организации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Овал 5"/>
          <p:cNvSpPr/>
          <p:nvPr/>
        </p:nvSpPr>
        <p:spPr>
          <a:xfrm>
            <a:off x="3347864" y="3212976"/>
            <a:ext cx="585508" cy="35570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7504" y="3000512"/>
            <a:ext cx="1225629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 Выделяем все публикации организации или те, по которым хотим посмотреть анализ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5220072" y="2420888"/>
            <a:ext cx="936104" cy="452292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1333133" y="3390828"/>
            <a:ext cx="2072266" cy="1645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56176" y="2276872"/>
            <a:ext cx="1584176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  Переходим на вкладку</a:t>
            </a:r>
          </a:p>
        </p:txBody>
      </p:sp>
      <p:sp>
        <p:nvSpPr>
          <p:cNvPr id="5" name="Овал 4"/>
          <p:cNvSpPr/>
          <p:nvPr/>
        </p:nvSpPr>
        <p:spPr>
          <a:xfrm>
            <a:off x="3275856" y="2873180"/>
            <a:ext cx="2160240" cy="25466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8946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86" y="548680"/>
            <a:ext cx="455454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0"/>
            <a:ext cx="5201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Анализ данных по МАДИ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140968"/>
            <a:ext cx="415885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20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9" y="1268760"/>
            <a:ext cx="813690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РИНЦ </a:t>
            </a:r>
          </a:p>
          <a:p>
            <a:pPr algn="ctr"/>
            <a:r>
              <a:rPr lang="ru-RU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Российский индекс научного цитирования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149080"/>
            <a:ext cx="27717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82461" y="5445224"/>
            <a:ext cx="17790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3"/>
              </a:rPr>
              <a:t>https://elibrary.ru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6825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0"/>
            <a:ext cx="5201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Анализ данных по МАДИ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97" y="548680"/>
            <a:ext cx="420877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472" y="480505"/>
            <a:ext cx="4206126" cy="346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760" y="3736504"/>
            <a:ext cx="4489563" cy="291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8747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-9625"/>
            <a:ext cx="7838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Возможности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авторов научных публикаций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64704"/>
            <a:ext cx="432048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авторов, которые опубликовали более одной статьи,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создаются индивидуальные учётные записи — профили авторов с уникальными идентификаторами авторов (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Author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Возможности поиска авторов и ограниченного просмотра их профилей доступны без абонентской подписки на базу данных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средствами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Author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Preview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29136" y="764704"/>
            <a:ext cx="3960440" cy="5262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Профили авторов содержат следующую информацию: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Варианты имени автора;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Перечень мест его работы;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Количество публикаций;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Годы публикационной активности;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Области исследований;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Ссылки на основных соавторов;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Общее число цитирований на публикации автора;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Общее количество источников, на которые ссылается автор;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Индекс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Хирша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автора и т. д.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База данных предоставляет пользователям возможности использования уникальных идентификаторов авторов для формирования поисковых запросов и настройки оповещений электронной почтой или через RSS) по изменениям в профилях авторов.</a:t>
            </a:r>
          </a:p>
        </p:txBody>
      </p:sp>
      <p:pic>
        <p:nvPicPr>
          <p:cNvPr id="1026" name="Picture 2" descr="http://knau.kharkov.ua/uploads/posts/2016-10/1477397648_na-glavnuy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32512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1517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4" y="540952"/>
            <a:ext cx="5656489" cy="259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-19251"/>
            <a:ext cx="4221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Регистрация автора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5" y="3561561"/>
            <a:ext cx="5679208" cy="330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с вырезом 5"/>
          <p:cNvSpPr/>
          <p:nvPr/>
        </p:nvSpPr>
        <p:spPr>
          <a:xfrm rot="5400000">
            <a:off x="2874583" y="3107201"/>
            <a:ext cx="374892" cy="283638"/>
          </a:xfrm>
          <a:prstGeom prst="notch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550619"/>
            <a:ext cx="3006080" cy="62478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Функции, доступные зарегистрированным пользователям: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Настройка уведомления по электронной почте, чтобы быть в курсе обновлений интересующей вас тематики. </a:t>
            </a:r>
          </a:p>
          <a:p>
            <a:pPr marL="182563" lvl="1" indent="-18256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Уведомления о появлении новых документов, подходящих под результаты вашего поискового запроса</a:t>
            </a:r>
          </a:p>
          <a:p>
            <a:pPr marL="182563" lvl="1" indent="-18256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Уведомление о цитировании автора.</a:t>
            </a:r>
          </a:p>
          <a:p>
            <a:pPr marL="182563" lvl="1" indent="-18256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Уведомление о цитировании документа.</a:t>
            </a:r>
          </a:p>
          <a:p>
            <a:pPr marL="182563" lvl="1" indent="-18256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Проверка статей во временном или сохраненном списке.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Изменение индивидуальных настроек (электронный адрес, пароль, логин/пароль для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RefWorks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т.д.).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Персонализация внешнего вида и настроек поиска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995936" y="836712"/>
            <a:ext cx="1224136" cy="42402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022083" y="4924618"/>
            <a:ext cx="18002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Вводим данные и регистрируемся</a:t>
            </a:r>
          </a:p>
          <a:p>
            <a:pPr marL="342900" indent="-342900">
              <a:buAutoNum type="arabicPeriod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2425" y="2418023"/>
            <a:ext cx="2201835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AutoNum type="arabicPeriod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 любого ПК в МАДИ зайти на сайт 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4"/>
              </a:rPr>
              <a:t>https://www.scopus.com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2392011"/>
            <a:ext cx="21893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Выбираем вкладку «зарегистрироваться»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 flipV="1">
            <a:off x="4922183" y="1260736"/>
            <a:ext cx="16753" cy="1157288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1306589" y="692696"/>
            <a:ext cx="16754" cy="1725698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1241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9625"/>
            <a:ext cx="6135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посмотреть профиль автора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39157"/>
            <a:ext cx="6894766" cy="551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0304" y="548680"/>
            <a:ext cx="560429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Вариант 1: по платной подписке с любого ПК в МАДИ</a:t>
            </a:r>
          </a:p>
        </p:txBody>
      </p:sp>
      <p:sp>
        <p:nvSpPr>
          <p:cNvPr id="5" name="Овал 4"/>
          <p:cNvSpPr/>
          <p:nvPr/>
        </p:nvSpPr>
        <p:spPr>
          <a:xfrm>
            <a:off x="1835696" y="3840788"/>
            <a:ext cx="1224136" cy="42402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554455" y="3501009"/>
            <a:ext cx="648072" cy="296056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475656" y="3583359"/>
            <a:ext cx="1078800" cy="1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7504" y="3167861"/>
            <a:ext cx="1409546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Заходим во вкладку «Авторы»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504" y="4245107"/>
            <a:ext cx="1409546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Вводим фамилию автора на английском языке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1517050" y="4245107"/>
            <a:ext cx="606678" cy="653251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7503426" y="4302587"/>
            <a:ext cx="957006" cy="36004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7981929" y="4702286"/>
            <a:ext cx="0" cy="20454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76900" y="4898358"/>
            <a:ext cx="1409546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Нажимаем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1680" y="6185638"/>
            <a:ext cx="689476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Дополнительные параметры поиска позволят уменьшить количество найденных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аффиляций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но их можно не заполнять.</a:t>
            </a:r>
          </a:p>
        </p:txBody>
      </p:sp>
    </p:spTree>
    <p:extLst>
      <p:ext uri="{BB962C8B-B14F-4D97-AF65-F5344CB8AC3E}">
        <p14:creationId xmlns:p14="http://schemas.microsoft.com/office/powerpoint/2010/main" val="16464824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9625"/>
            <a:ext cx="6135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посмотреть профиль автора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3284984"/>
            <a:ext cx="1296144" cy="20621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Выбираем из всех найденных авторов  нужного и переходим по активной ссылке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700199"/>
            <a:ext cx="7182041" cy="574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1475656" y="3789040"/>
            <a:ext cx="2376264" cy="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0263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63" y="548678"/>
            <a:ext cx="7522032" cy="60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9625"/>
            <a:ext cx="6135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посмотреть профиль автора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1763" y="6196972"/>
            <a:ext cx="753561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Видим полный список публикаций автора в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Scopus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987945" y="1412776"/>
            <a:ext cx="1224136" cy="42402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4168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88" y="1655973"/>
            <a:ext cx="7587939" cy="426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894" y="890694"/>
            <a:ext cx="318178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Заходим на страницу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  <a:hlinkClick r:id="rId3"/>
              </a:rPr>
              <a:t>Scopus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  <a:hlinkClick r:id="rId3"/>
              </a:rPr>
              <a:t>Author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  <a:hlinkClick r:id="rId3"/>
              </a:rPr>
              <a:t>Feedback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4894" y="5592327"/>
            <a:ext cx="8666834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Доступ к базе данных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открыт со всех компьютеров, находящихся внутри сети МАДИ. Если Вы не имеете возможности зайти через сеть МАДИ, можно обратиться к бесплатному сервису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Author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Feedback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Этот сервис помогает ученым, имеющим публикации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узнать свой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Author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ID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авторизуясь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самой базе.</a:t>
            </a:r>
          </a:p>
        </p:txBody>
      </p:sp>
      <p:sp>
        <p:nvSpPr>
          <p:cNvPr id="7" name="Овал 6"/>
          <p:cNvSpPr/>
          <p:nvPr/>
        </p:nvSpPr>
        <p:spPr>
          <a:xfrm>
            <a:off x="5292080" y="3501008"/>
            <a:ext cx="2500847" cy="864096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684904" y="1013805"/>
            <a:ext cx="1321387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Нажимаем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899592" y="1475469"/>
            <a:ext cx="886193" cy="513371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8" idx="2"/>
          </p:cNvCxnSpPr>
          <p:nvPr/>
        </p:nvCxnSpPr>
        <p:spPr>
          <a:xfrm flipH="1">
            <a:off x="6280581" y="1352359"/>
            <a:ext cx="65017" cy="2148649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75656" y="0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посмотреть</a:t>
            </a:r>
            <a:r>
              <a:rPr lang="ru-RU" sz="2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профиль автора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(без платной подписки)?</a:t>
            </a:r>
          </a:p>
        </p:txBody>
      </p:sp>
    </p:spTree>
    <p:extLst>
      <p:ext uri="{BB962C8B-B14F-4D97-AF65-F5344CB8AC3E}">
        <p14:creationId xmlns:p14="http://schemas.microsoft.com/office/powerpoint/2010/main" val="17159929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3" y="975158"/>
            <a:ext cx="8729030" cy="490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1984" y="4929772"/>
            <a:ext cx="4572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Вводим фамилию, инициалы или имя и по желанию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аффиляцию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Все данные вводятся на латинице. </a:t>
            </a:r>
          </a:p>
        </p:txBody>
      </p:sp>
      <p:sp>
        <p:nvSpPr>
          <p:cNvPr id="6" name="Овал 5"/>
          <p:cNvSpPr/>
          <p:nvPr/>
        </p:nvSpPr>
        <p:spPr>
          <a:xfrm>
            <a:off x="237809" y="3756073"/>
            <a:ext cx="1250423" cy="46900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4859378" y="4256382"/>
            <a:ext cx="0" cy="67339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4335022" y="3786860"/>
            <a:ext cx="1250423" cy="46900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34352" y="4313439"/>
            <a:ext cx="1250423" cy="46900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1475656" y="4044197"/>
            <a:ext cx="1115153" cy="885575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1217610" y="4956348"/>
            <a:ext cx="924374" cy="621445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19" idx="4"/>
          </p:cNvCxnSpPr>
          <p:nvPr/>
        </p:nvCxnSpPr>
        <p:spPr>
          <a:xfrm flipV="1">
            <a:off x="8239951" y="4827578"/>
            <a:ext cx="9061" cy="1198067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32882" y="6025644"/>
            <a:ext cx="1409546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Нажимаем</a:t>
            </a:r>
          </a:p>
        </p:txBody>
      </p:sp>
      <p:sp>
        <p:nvSpPr>
          <p:cNvPr id="19" name="Овал 18"/>
          <p:cNvSpPr/>
          <p:nvPr/>
        </p:nvSpPr>
        <p:spPr>
          <a:xfrm>
            <a:off x="7623800" y="4358575"/>
            <a:ext cx="1250423" cy="46900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475656" y="0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посмотреть</a:t>
            </a:r>
            <a:r>
              <a:rPr lang="ru-RU" sz="2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профиль автора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(без платной подписки)?</a:t>
            </a:r>
          </a:p>
        </p:txBody>
      </p:sp>
    </p:spTree>
    <p:extLst>
      <p:ext uri="{BB962C8B-B14F-4D97-AF65-F5344CB8AC3E}">
        <p14:creationId xmlns:p14="http://schemas.microsoft.com/office/powerpoint/2010/main" val="41985499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6" y="927197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505151" y="3131095"/>
            <a:ext cx="1872208" cy="46900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75656" y="6097005"/>
            <a:ext cx="407521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Выбираем из всех найденных авторов  нужного и переходим по активной ссылке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311860" y="3600099"/>
            <a:ext cx="0" cy="2496906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75656" y="0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посмотреть</a:t>
            </a:r>
            <a:r>
              <a:rPr lang="ru-RU" sz="2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профиль автора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(без платной подписки)?</a:t>
            </a:r>
          </a:p>
        </p:txBody>
      </p:sp>
    </p:spTree>
    <p:extLst>
      <p:ext uri="{BB962C8B-B14F-4D97-AF65-F5344CB8AC3E}">
        <p14:creationId xmlns:p14="http://schemas.microsoft.com/office/powerpoint/2010/main" val="16447571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9" y="980728"/>
            <a:ext cx="5489741" cy="308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0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посмотреть</a:t>
            </a:r>
            <a:r>
              <a:rPr lang="ru-RU" sz="2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профиль автора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(без платной подписки)?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13650" y="980728"/>
            <a:ext cx="2583723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Видим полный список публикаций автора в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Scopus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его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наукометрические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показатели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36912"/>
            <a:ext cx="5181746" cy="414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914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670" y="980728"/>
            <a:ext cx="5730470" cy="3416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РИНЦ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это национальная библиографическая база данных научного цитирования, аккумулирующая более 12 миллионов публикаций российских авторов, а также информацию о цитировании этих публикаций из более 6000 российских журналов. Она предназначена не только для оперативного обеспечения научных исследований актуальной справочно-библиографической информацией, но является также мощным аналитическим инструментом, позволяющим осуществлять оценку результативности и эффективности деятельности научно-исследовательских организаций, ученых, уровень научных журналов и т.д.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9" y="0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РИНЦ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Российский индекс научного цитирования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666" y="848023"/>
            <a:ext cx="3090165" cy="3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9671" y="4653136"/>
            <a:ext cx="575799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Проект реализуется с 2005 года при поддержки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РФ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491" y="4614830"/>
            <a:ext cx="1797956" cy="185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07" y="5519580"/>
            <a:ext cx="2564844" cy="99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6204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0"/>
            <a:ext cx="4922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искать публикации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18" y="532925"/>
            <a:ext cx="7467600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917" y="2420888"/>
            <a:ext cx="1409546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Заходим во вкладку «Документы»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4168" y="3178553"/>
            <a:ext cx="172819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Задаем критерии поиска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683568" y="2271237"/>
            <a:ext cx="648072" cy="149651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6948264" y="2608947"/>
            <a:ext cx="72008" cy="569606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05038" y="3918793"/>
            <a:ext cx="4213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Критерии поиска документов в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79" y="4315051"/>
            <a:ext cx="2895649" cy="244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077" y="4315051"/>
            <a:ext cx="2846284" cy="244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937" y="4315051"/>
            <a:ext cx="2842437" cy="241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0681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0"/>
            <a:ext cx="8399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Пример поиска публикаций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по ключевым словам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84650"/>
            <a:ext cx="717232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79912" y="4036712"/>
            <a:ext cx="259228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Выбираем в критериях поиска «ключевые слова»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5697839" y="2901198"/>
            <a:ext cx="1" cy="1135514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4447416" y="2420888"/>
            <a:ext cx="2500847" cy="46900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522131" y="4074438"/>
            <a:ext cx="172819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Вводим ключевые слова</a:t>
            </a:r>
          </a:p>
        </p:txBody>
      </p:sp>
      <p:sp>
        <p:nvSpPr>
          <p:cNvPr id="15" name="Овал 14"/>
          <p:cNvSpPr/>
          <p:nvPr/>
        </p:nvSpPr>
        <p:spPr>
          <a:xfrm>
            <a:off x="1688951" y="2485698"/>
            <a:ext cx="1586905" cy="41549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2051720" y="2889893"/>
            <a:ext cx="0" cy="1184545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504" y="2070200"/>
            <a:ext cx="1409546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Заходим во вкладку «Документы»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1517050" y="2397839"/>
            <a:ext cx="441965" cy="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7308304" y="3844499"/>
            <a:ext cx="1" cy="438434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645086" y="4282933"/>
            <a:ext cx="1409546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4. Нажимаем</a:t>
            </a:r>
          </a:p>
        </p:txBody>
      </p:sp>
      <p:sp>
        <p:nvSpPr>
          <p:cNvPr id="30" name="Овал 29"/>
          <p:cNvSpPr/>
          <p:nvPr/>
        </p:nvSpPr>
        <p:spPr>
          <a:xfrm>
            <a:off x="6372200" y="3429000"/>
            <a:ext cx="1728192" cy="41549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3592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33194"/>
            <a:ext cx="720080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8399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Пример поиска публикаций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по ключевым словам</a:t>
            </a:r>
          </a:p>
        </p:txBody>
      </p:sp>
    </p:spTree>
    <p:extLst>
      <p:ext uri="{BB962C8B-B14F-4D97-AF65-F5344CB8AC3E}">
        <p14:creationId xmlns:p14="http://schemas.microsoft.com/office/powerpoint/2010/main" val="22794818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0"/>
            <a:ext cx="8399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Пример поиска публикаций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по ключевым словам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66518"/>
            <a:ext cx="5640098" cy="424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8" y="2665737"/>
            <a:ext cx="5334346" cy="400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8597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3270" y="980728"/>
            <a:ext cx="503772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Google Scholar</a:t>
            </a:r>
          </a:p>
          <a:p>
            <a:pPr algn="ctr"/>
            <a:endParaRPr lang="en-US" dirty="0">
              <a:hlinkClick r:id="rId2"/>
            </a:endParaRPr>
          </a:p>
          <a:p>
            <a:pPr algn="ctr"/>
            <a:endParaRPr lang="en-US" dirty="0">
              <a:hlinkClick r:id="rId2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451" y="2357425"/>
            <a:ext cx="2560056" cy="93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76915" y="3645024"/>
            <a:ext cx="2467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http://scholar.google.ru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82556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6"/>
            <a:ext cx="4572000" cy="28007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Google Scholar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Академия)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бесплатная поисковая система по полным текстам научных публикаций всех форматов и дисциплин. Проект работает с ноября 2004 года, первоначально в статусе бета-версии. Индекс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Scholar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включает данные из большинства рецензируемых онлайн журналов крупнейших научных издательств Европы и Америки. По функциям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Scholar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похож на сайты, предоставляющие доступ к публикациям после оформления платной подписки, например,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  <a:hlinkClick r:id="rId2" tooltip="Scopus"/>
              </a:rPr>
              <a:t>Scopus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  <a:hlinkClick r:id="rId3" tooltip="ISI Web of Knowledge"/>
              </a:rPr>
              <a:t>Web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3" tooltip="ISI Web of Knowledge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  <a:hlinkClick r:id="rId3" tooltip="ISI Web of Knowledge"/>
              </a:rPr>
              <a:t>of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3" tooltip="ISI Web of Knowledge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  <a:hlinkClick r:id="rId3" tooltip="ISI Web of Knowledge"/>
              </a:rPr>
              <a:t>Science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92080" y="692696"/>
            <a:ext cx="3635896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Рекламный слоган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Scholar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— «стоя на плечах гигантов» — часть знаменитого высказывания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4" tooltip="Ньютон, Исаак"/>
              </a:rPr>
              <a:t>И. Ньютона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«Если я видел дальше других, то потому, что стоял на плечах гигантов», дань учёным, вносившим вклад в развитие науки на протяжении веков и обеспечившим основу для новых открытий и достижений.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8485448" cy="303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49712" y="620"/>
            <a:ext cx="2191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Google Scholar</a:t>
            </a:r>
          </a:p>
        </p:txBody>
      </p:sp>
    </p:spTree>
    <p:extLst>
      <p:ext uri="{BB962C8B-B14F-4D97-AF65-F5344CB8AC3E}">
        <p14:creationId xmlns:p14="http://schemas.microsoft.com/office/powerpoint/2010/main" val="36224064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9712" y="620"/>
            <a:ext cx="2191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Google Scholar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752660"/>
            <a:ext cx="8423920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Google Scholar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Академия)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свободно доступная поисковая система, которая индексирует полные тексты научных публикаций всех форматов и дисциплин.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Позволяет осуществлять: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Поиск по различным источникам с одной страницы;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Поиск статей, рефератов и библиографических ссылок;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Получение информации об основных работах в любой области исследований;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Помещать найденные публикации в собственную «библиотеку».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924944"/>
            <a:ext cx="4211960" cy="28007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Scholar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выполняет поиск не только по статьям, доступным онлайн, но и по статьям, доступным только в библиотеках или за деньги. Результаты поиска генерируются с использованием ссылок из «полнотекстовых журнальных статей, технических отчётов, препринтов, диссертаций, книг и других документов, в том числе выбранных веб-страниц, которые считаются научными. В результатах поиска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Scholar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выводит ссылки на статьи. </a:t>
            </a:r>
            <a:endParaRPr lang="ru-RU" sz="16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2.bp.blogspot.com/-Pzf7q5sYTls/Wl58ReFsfRI/AAAAAAAAxu4/vp1RVFzEu1wbrjiapxQIrVpJXZMCt5U_QCLcBGAs/s1600/2018-01-17_01-26-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89" y="2924945"/>
            <a:ext cx="398576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8815" y="5943774"/>
            <a:ext cx="4214413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Доступ осуществляется после регистрации!</a:t>
            </a:r>
          </a:p>
        </p:txBody>
      </p:sp>
    </p:spTree>
    <p:extLst>
      <p:ext uri="{BB962C8B-B14F-4D97-AF65-F5344CB8AC3E}">
        <p14:creationId xmlns:p14="http://schemas.microsoft.com/office/powerpoint/2010/main" val="9392842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5" y="695468"/>
            <a:ext cx="7004738" cy="560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-18631"/>
            <a:ext cx="5938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Google Scholar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личный профиль автора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2707" y="1382866"/>
            <a:ext cx="1872209" cy="45243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Академия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классифицирует статьи, оценивая весь текст каждой статьи, ее автора, издание в котором статья появилась и частоту цитирования данной статьи в научной литературе. Наиболее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ревалентные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результаты всегда отображаются на первой странице автора.</a:t>
            </a:r>
          </a:p>
        </p:txBody>
      </p:sp>
      <p:sp>
        <p:nvSpPr>
          <p:cNvPr id="7" name="Овал 6"/>
          <p:cNvSpPr/>
          <p:nvPr/>
        </p:nvSpPr>
        <p:spPr>
          <a:xfrm>
            <a:off x="4932040" y="1916832"/>
            <a:ext cx="2066681" cy="345638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>
            <a:stCxn id="6" idx="1"/>
          </p:cNvCxnSpPr>
          <p:nvPr/>
        </p:nvCxnSpPr>
        <p:spPr>
          <a:xfrm flipH="1" flipV="1">
            <a:off x="6907178" y="3645023"/>
            <a:ext cx="185529" cy="1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1555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6.googleusercontent.com/_WRwcHoYkJHm6D8DoGQPINDjbNNnHk7XLeiqDt3dRS9jNDRZjOL9okL7UR0J9F6UsHaJQsUQwGnkjtfwnhutW14WJZe2sMh-wEaX2_3sp2cK6q2OnRiFjoczZteG1toPv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6858"/>
            <a:ext cx="8938438" cy="403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-18631"/>
            <a:ext cx="5938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Google Scholar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личный профиль автора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315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83" y="461665"/>
            <a:ext cx="75819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23" y="3005549"/>
            <a:ext cx="4187440" cy="387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7140" y="0"/>
            <a:ext cx="6373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Google Scholar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поиск научных публикаций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4283" y="2376332"/>
            <a:ext cx="2066681" cy="36004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endCxn id="6" idx="5"/>
          </p:cNvCxnSpPr>
          <p:nvPr/>
        </p:nvCxnSpPr>
        <p:spPr>
          <a:xfrm flipH="1" flipV="1">
            <a:off x="1918306" y="2683645"/>
            <a:ext cx="66375" cy="237709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29483" y="2921354"/>
            <a:ext cx="216024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Войти в расширенный поиск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09083" y="3645024"/>
            <a:ext cx="216024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Задать критерии поиска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4877619" y="4229798"/>
            <a:ext cx="365222" cy="1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97183" y="4441468"/>
            <a:ext cx="48238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Результаты поиска сортируются: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 рейтингу автора;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количеству ссылок на статью;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рейтингу статей, ссылающихся на найденную статью;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рейтингу журналов, в которых опубликованы ссылающиеся статьи;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рейтингу журнала, в котором опубликована найденная статья.</a:t>
            </a:r>
          </a:p>
        </p:txBody>
      </p:sp>
    </p:spTree>
    <p:extLst>
      <p:ext uri="{BB962C8B-B14F-4D97-AF65-F5344CB8AC3E}">
        <p14:creationId xmlns:p14="http://schemas.microsoft.com/office/powerpoint/2010/main" val="3904703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7" y="481957"/>
            <a:ext cx="7812868" cy="625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9" y="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РИНЦ - Российский индекс научного цитирования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3858445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7140" y="0"/>
            <a:ext cx="6373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Google Scholar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поиск научных публикаций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729081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9824" y="633815"/>
            <a:ext cx="1404664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Видим полный список публикаций по заданным критериям поиска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9824" y="2708920"/>
            <a:ext cx="1404664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Нажимаем, чтобы скачать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полнотексто-вую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версию публикации</a:t>
            </a:r>
          </a:p>
        </p:txBody>
      </p:sp>
      <p:sp>
        <p:nvSpPr>
          <p:cNvPr id="6" name="Овал 5"/>
          <p:cNvSpPr/>
          <p:nvPr/>
        </p:nvSpPr>
        <p:spPr>
          <a:xfrm>
            <a:off x="5580113" y="3160519"/>
            <a:ext cx="1224136" cy="36004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stCxn id="5" idx="1"/>
          </p:cNvCxnSpPr>
          <p:nvPr/>
        </p:nvCxnSpPr>
        <p:spPr>
          <a:xfrm flipH="1" flipV="1">
            <a:off x="6804249" y="3360879"/>
            <a:ext cx="755575" cy="9761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80113" y="3717032"/>
            <a:ext cx="1404664" cy="20621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Возможность посмотреть все версии этой статьи (из разных баз данных и с сайта издательства)</a:t>
            </a:r>
          </a:p>
        </p:txBody>
      </p:sp>
      <p:sp>
        <p:nvSpPr>
          <p:cNvPr id="13" name="Овал 12"/>
          <p:cNvSpPr/>
          <p:nvPr/>
        </p:nvSpPr>
        <p:spPr>
          <a:xfrm>
            <a:off x="3347864" y="3722981"/>
            <a:ext cx="1224136" cy="30937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4554340" y="3867910"/>
            <a:ext cx="1025773" cy="976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2555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Создание подборки интересующих публикаций в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Google Scholar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61" y="944880"/>
            <a:ext cx="6645327" cy="155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254" y="2852936"/>
            <a:ext cx="3240360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Чтобы сохранить статью в библиотеку нажимаем «звездочку» под соответствующим результатом поиска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90" y="2564904"/>
            <a:ext cx="522058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6891" y="4437112"/>
            <a:ext cx="223224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Статья сохраняется в разделе «моя библиотека» 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3488379" y="4871038"/>
            <a:ext cx="365222" cy="1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2034412" y="2565409"/>
            <a:ext cx="0" cy="287527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1907543" y="2266431"/>
            <a:ext cx="246846" cy="29847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7029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eka2.tv/images/blog/50749f2f44894ca4e41b77886e7b70fa/d6aa6414-7cd7-4871-b7c8-a8bb6adcbc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966" y="5297476"/>
            <a:ext cx="1620625" cy="14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56" y="-9211"/>
            <a:ext cx="8943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Количественные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критерии отбора журналов для включения в 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736" y="1248821"/>
            <a:ext cx="2141917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Анализ состава редакционной коллегии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(или редакционного совета)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62392" y="1248822"/>
            <a:ext cx="2133744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Анализ актуальности и новизны представленных в журнале материалов</a:t>
            </a: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2234" y="1256580"/>
            <a:ext cx="2126091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Анализ цитирования журнала в международных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базах данных</a:t>
            </a: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108" y="2869116"/>
            <a:ext cx="2143645" cy="32932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7313" indent="-8731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Наличие в редколлегии представителей из различных стран (количество представителей).</a:t>
            </a:r>
          </a:p>
          <a:p>
            <a:pPr marL="87313" indent="-8731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Высокие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наукометрические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показатели (число публикаций, число цитирований, индекс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Хирша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 у членов редколлегии.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6566" y="2887417"/>
            <a:ext cx="2141917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7313" indent="-8731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Актуальность и новизна представленных в журнале материалов (оценивается по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наукометрическим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показателям статьи и автора).</a:t>
            </a:r>
          </a:p>
          <a:p>
            <a:pPr marL="87313" indent="-8731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Международный состав авторов (количество авторов из различных стран).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06679" y="2848100"/>
            <a:ext cx="2111646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7313" indent="-8731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Существующие журналы: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высокий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Импакт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-фактор журнала.</a:t>
            </a:r>
          </a:p>
          <a:p>
            <a:pPr marL="87313" indent="-8731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Новые журналы: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число цитирований в МБД предыдущих работ авторов и членов редколлегии.</a:t>
            </a:r>
          </a:p>
        </p:txBody>
      </p:sp>
      <p:sp>
        <p:nvSpPr>
          <p:cNvPr id="10" name="Стрелка вправо с вырезом 9"/>
          <p:cNvSpPr/>
          <p:nvPr/>
        </p:nvSpPr>
        <p:spPr>
          <a:xfrm rot="5400000">
            <a:off x="1112217" y="916004"/>
            <a:ext cx="371452" cy="22034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с вырезом 10"/>
          <p:cNvSpPr/>
          <p:nvPr/>
        </p:nvSpPr>
        <p:spPr>
          <a:xfrm rot="5400000">
            <a:off x="4448774" y="941737"/>
            <a:ext cx="371452" cy="22034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с вырезом 11"/>
          <p:cNvSpPr/>
          <p:nvPr/>
        </p:nvSpPr>
        <p:spPr>
          <a:xfrm rot="5400000">
            <a:off x="7779727" y="959969"/>
            <a:ext cx="371452" cy="22034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214803" y="821786"/>
            <a:ext cx="6839395" cy="3732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502931" y="2601221"/>
            <a:ext cx="0" cy="2758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729264" y="2586741"/>
            <a:ext cx="0" cy="2758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932312" y="2572260"/>
            <a:ext cx="0" cy="2758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5458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779" y="-9211"/>
            <a:ext cx="8595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Качественные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критерии отбора журналов для включения в 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 of Science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9572" y="1268760"/>
            <a:ext cx="2592288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Соответствие журнала  международным издательским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стандартам</a:t>
            </a:r>
          </a:p>
        </p:txBody>
      </p:sp>
      <p:sp>
        <p:nvSpPr>
          <p:cNvPr id="4" name="Стрелка вправо с вырезом 3"/>
          <p:cNvSpPr/>
          <p:nvPr/>
        </p:nvSpPr>
        <p:spPr>
          <a:xfrm rot="5400000">
            <a:off x="1752180" y="948794"/>
            <a:ext cx="371452" cy="22034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86119" y="2860953"/>
            <a:ext cx="2575741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7313" indent="-8731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Соблюдение своевременности сроков выхода журнала (периодичности);</a:t>
            </a:r>
          </a:p>
          <a:p>
            <a:pPr marL="87313" indent="-8731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Представление библиографии и выходных данных на английском языке;</a:t>
            </a:r>
          </a:p>
          <a:p>
            <a:pPr marL="87313" indent="-8731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Наличие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DOI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87313" indent="-8731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Наличие процесса рецензирования статей;</a:t>
            </a:r>
          </a:p>
          <a:p>
            <a:pPr marL="87313" indent="-8731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Соблюдение международных издательских Конвенций.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951952" y="2340937"/>
            <a:ext cx="3591" cy="52001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845370" y="858708"/>
            <a:ext cx="485302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92080" y="1268760"/>
            <a:ext cx="259228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Анализ содержания журнала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13421" y="2842222"/>
            <a:ext cx="2592288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7313" indent="-8731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Обогатит ли этот журнал данную базу новым материалом?</a:t>
            </a:r>
          </a:p>
          <a:p>
            <a:pPr marL="87313" indent="-8731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Широта представленных тематик: насколько полно освящена предметная область к которой относится журнал?</a:t>
            </a:r>
          </a:p>
          <a:p>
            <a:pPr marL="87313" indent="-87313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Как рассматриваемый журнал соотносится с уже включенными в МБД журналами аналогичной направленности?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право с вырезом 9"/>
          <p:cNvSpPr/>
          <p:nvPr/>
        </p:nvSpPr>
        <p:spPr>
          <a:xfrm rot="5400000">
            <a:off x="6411337" y="934262"/>
            <a:ext cx="371452" cy="22034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6710827" y="1853535"/>
            <a:ext cx="0" cy="98868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3417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137" y="0"/>
            <a:ext cx="844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наукометрические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показатели по базам научных публикаций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2836" y="1352596"/>
            <a:ext cx="252028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Показатели авторов (ученых и коллективов)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0657" y="1366568"/>
            <a:ext cx="252028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Показатели организаций (ВУЗов, НИИ и др.)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18414" y="1391133"/>
            <a:ext cx="252028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Показатели научных журналов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21045" y="903476"/>
            <a:ext cx="637785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трелка вправо с вырезом 6"/>
          <p:cNvSpPr/>
          <p:nvPr/>
        </p:nvSpPr>
        <p:spPr>
          <a:xfrm rot="5400000">
            <a:off x="1368897" y="1020285"/>
            <a:ext cx="371452" cy="22034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с вырезом 7"/>
          <p:cNvSpPr/>
          <p:nvPr/>
        </p:nvSpPr>
        <p:spPr>
          <a:xfrm rot="5400000">
            <a:off x="4354518" y="1025373"/>
            <a:ext cx="371452" cy="22034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с вырезом 8"/>
          <p:cNvSpPr/>
          <p:nvPr/>
        </p:nvSpPr>
        <p:spPr>
          <a:xfrm rot="5400000">
            <a:off x="7526295" y="1002290"/>
            <a:ext cx="371452" cy="22034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0432" y="2564904"/>
            <a:ext cx="2494669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Количество публикаций автора;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Число цитирований автора;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Среднее цитирование;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Индекс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Хирша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2868" y="2564904"/>
            <a:ext cx="2494669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Количество публикаций сотрудников организации;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Число цитирований публикаций организации;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Среднее цитирование публикаций  организации;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Индекс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Хирша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организации.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64688" y="2564904"/>
            <a:ext cx="2494669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Число цитирований публикаций из журнала;</a:t>
            </a:r>
          </a:p>
          <a:p>
            <a:pPr marL="285750" indent="-285750">
              <a:buFontTx/>
              <a:buChar char="-"/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Импакт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-фактор; (2-х и 5-ти летний);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Оперативный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Импакт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-фактор.</a:t>
            </a:r>
          </a:p>
          <a:p>
            <a:pPr marL="285750" indent="-285750">
              <a:buFontTx/>
              <a:buChar char="-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1554624" y="2289064"/>
            <a:ext cx="0" cy="2758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630797" y="2314463"/>
            <a:ext cx="0" cy="2758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712022" y="2314463"/>
            <a:ext cx="0" cy="2758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5180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0"/>
            <a:ext cx="392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Задание для самоконтроля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3" y="764704"/>
            <a:ext cx="7992889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Определить в какие базы данных входит журнал «Технология металлов»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Russian Metallurgy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Определить в какие базы данных входит журнал «Вестник МАДИ».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Найти публикации своего научного руководителя в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Google Scholar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Сформировать список публикаций по тематике своего исследования из различных баз данных (не менее 10 публикаций).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015" y="2852936"/>
            <a:ext cx="6471644" cy="387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6344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66787" y="1928813"/>
            <a:ext cx="36020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04331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9" y="0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РИНЦ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Российский индекс научного цитирования</a:t>
            </a:r>
          </a:p>
        </p:txBody>
      </p:sp>
      <p:sp>
        <p:nvSpPr>
          <p:cNvPr id="2" name="Овал 1"/>
          <p:cNvSpPr/>
          <p:nvPr/>
        </p:nvSpPr>
        <p:spPr>
          <a:xfrm>
            <a:off x="3449390" y="3271848"/>
            <a:ext cx="1512168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РИНЦ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69370" y="1196752"/>
            <a:ext cx="1872207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Российские научные журналы (издательства)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8560" y="1196752"/>
            <a:ext cx="1872207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Web of Science</a:t>
            </a: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Scopus</a:t>
            </a: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Google Scholar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8560" y="2990384"/>
            <a:ext cx="1859232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Контроль и дополнение информации авторами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2990384"/>
            <a:ext cx="1859232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Контроль и дополнение информации научными организациями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2" y="1180215"/>
            <a:ext cx="185923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Базы данных патентов, книг, отчетов, диссертаций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1596" y="5229200"/>
            <a:ext cx="185923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Аналитическая надстройка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Science Index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398784" y="2380544"/>
            <a:ext cx="1165104" cy="1120464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2" idx="0"/>
          </p:cNvCxnSpPr>
          <p:nvPr/>
        </p:nvCxnSpPr>
        <p:spPr>
          <a:xfrm>
            <a:off x="4205473" y="2394027"/>
            <a:ext cx="1" cy="877821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860032" y="2380544"/>
            <a:ext cx="1158528" cy="1120464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8" idx="3"/>
            <a:endCxn id="2" idx="2"/>
          </p:cNvCxnSpPr>
          <p:nvPr/>
        </p:nvCxnSpPr>
        <p:spPr>
          <a:xfrm>
            <a:off x="2398784" y="3729048"/>
            <a:ext cx="1050606" cy="0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2" idx="6"/>
          </p:cNvCxnSpPr>
          <p:nvPr/>
        </p:nvCxnSpPr>
        <p:spPr>
          <a:xfrm flipH="1">
            <a:off x="4961558" y="3729048"/>
            <a:ext cx="1057002" cy="0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2" idx="4"/>
          </p:cNvCxnSpPr>
          <p:nvPr/>
        </p:nvCxnSpPr>
        <p:spPr>
          <a:xfrm flipV="1">
            <a:off x="4205473" y="4186248"/>
            <a:ext cx="1" cy="1026168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5586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2036</TotalTime>
  <Words>3990</Words>
  <Application>Microsoft Office PowerPoint</Application>
  <PresentationFormat>Экран (4:3)</PresentationFormat>
  <Paragraphs>430</Paragraphs>
  <Slides>86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90" baseType="lpstr">
      <vt:lpstr>Arial</vt:lpstr>
      <vt:lpstr>Calibri</vt:lpstr>
      <vt:lpstr>Times New Roman</vt:lpstr>
      <vt:lpstr>Тема Office</vt:lpstr>
      <vt:lpstr>Казахский Национальный Университет имени аль-Фараби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Зорин</dc:creator>
  <cp:lastModifiedBy>Пользователь</cp:lastModifiedBy>
  <cp:revision>390</cp:revision>
  <dcterms:created xsi:type="dcterms:W3CDTF">2017-06-30T08:49:16Z</dcterms:created>
  <dcterms:modified xsi:type="dcterms:W3CDTF">2024-09-30T07:19:27Z</dcterms:modified>
</cp:coreProperties>
</file>